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0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6240D-76A1-4D63-9D89-55C494F49CBE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DC793-EA9D-4E6B-87D4-3A8849A2D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2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150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801204-0071-4BB8-A780-686DE9B76F6E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dirty="0" smtClean="0"/>
              <a:t>So to compensate for a poor diet – Americans have always turned to vitamins.  But science has discovered that we need to get our vitamins and other nutrients from whole food because of the “BALANCE.”  Here’s what I mean…This page lists just 400 of the 10,000+ ingredients in an apple and we need </a:t>
            </a:r>
            <a:r>
              <a:rPr lang="en-US" b="1" i="1" dirty="0" smtClean="0"/>
              <a:t>ALL</a:t>
            </a:r>
            <a:r>
              <a:rPr lang="en-US" i="1" dirty="0" smtClean="0"/>
              <a:t> of these working together. That’s why health authorities recommend that we eat so many fruits and vegetables.  </a:t>
            </a:r>
            <a:r>
              <a:rPr lang="en-US" b="1" i="1" dirty="0" smtClean="0"/>
              <a:t>We don’t have a vitamin deficiency in America, we have a fruit and vegetable deficiency.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015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How Juice Plus+ is made: “From Farm to Capsule”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dirty="0" smtClean="0"/>
              <a:t>We start with </a:t>
            </a:r>
            <a:r>
              <a:rPr lang="en-US" b="1" dirty="0" smtClean="0"/>
              <a:t>farm fresh nutrition </a:t>
            </a:r>
            <a:r>
              <a:rPr lang="en-US" dirty="0" smtClean="0"/>
              <a:t>– the highest quality fruits and vegetables we can find. We work wherever possible with mid-size family farms run by some of the best fruits and vegetable farmers in North America.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dirty="0" smtClean="0"/>
              <a:t>We </a:t>
            </a:r>
            <a:r>
              <a:rPr lang="en-US" b="1" dirty="0" smtClean="0"/>
              <a:t>carefully preserve our produce after harvest </a:t>
            </a:r>
            <a:r>
              <a:rPr lang="en-US" dirty="0" smtClean="0"/>
              <a:t>by locating our juicing and drying facilities as close to our farmers as possible.  Where that’s not close enough, we utilize a process called Instant Quick Freezing (IQF) to ensure the freshness of each fruit and vegetable.</a:t>
            </a:r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AutoNum type="arabicParenR"/>
            </a:pPr>
            <a:r>
              <a:rPr lang="en-US" dirty="0" smtClean="0"/>
              <a:t>We use a </a:t>
            </a:r>
            <a:r>
              <a:rPr lang="en-US" b="1" dirty="0" smtClean="0"/>
              <a:t>proprietary juicing and drying process.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     We juice the whole fruit or vegetable – including peels, leaves, and seeds – to capture the greatest amount of nutrition.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b="1" dirty="0" smtClean="0"/>
              <a:t>4) </a:t>
            </a:r>
            <a:r>
              <a:rPr lang="en-US" dirty="0" smtClean="0"/>
              <a:t>We produce Juice Plus+ at </a:t>
            </a:r>
            <a:r>
              <a:rPr lang="en-US" b="1" dirty="0" smtClean="0"/>
              <a:t>state-of-the-art facilities </a:t>
            </a:r>
            <a:r>
              <a:rPr lang="en-US" dirty="0" smtClean="0"/>
              <a:t>that meet or exceed highest food industry standards.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5) Our products and manufacturing facilities are </a:t>
            </a:r>
            <a:r>
              <a:rPr lang="en-US" b="1" dirty="0" smtClean="0"/>
              <a:t>inspected and certified by NSF, </a:t>
            </a:r>
            <a:r>
              <a:rPr lang="en-US" dirty="0" smtClean="0"/>
              <a:t>the not-for-profit public health and safety company.</a:t>
            </a:r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4CFD0-F5FB-46DB-88F6-F2B674138851}" type="slidenum">
              <a:rPr lang="en-US">
                <a:latin typeface="Calibri" pitchFamily="-104" charset="0"/>
                <a:ea typeface="ＭＳ Ｐゴシック" pitchFamily="-104" charset="-128"/>
              </a:rPr>
              <a:pPr/>
              <a:t>4</a:t>
            </a:fld>
            <a:endParaRPr lang="en-US" dirty="0">
              <a:latin typeface="Calibri" pitchFamily="-104" charset="0"/>
              <a:ea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69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A407-8CD5-4145-9406-93BBBC0A5CC3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59D4-F1B6-4D5F-A95B-0EDE0911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A407-8CD5-4145-9406-93BBBC0A5CC3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59D4-F1B6-4D5F-A95B-0EDE0911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A407-8CD5-4145-9406-93BBBC0A5CC3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59D4-F1B6-4D5F-A95B-0EDE0911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A407-8CD5-4145-9406-93BBBC0A5CC3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59D4-F1B6-4D5F-A95B-0EDE0911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A407-8CD5-4145-9406-93BBBC0A5CC3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59D4-F1B6-4D5F-A95B-0EDE0911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A407-8CD5-4145-9406-93BBBC0A5CC3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59D4-F1B6-4D5F-A95B-0EDE0911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A407-8CD5-4145-9406-93BBBC0A5CC3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59D4-F1B6-4D5F-A95B-0EDE0911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A407-8CD5-4145-9406-93BBBC0A5CC3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59D4-F1B6-4D5F-A95B-0EDE0911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A407-8CD5-4145-9406-93BBBC0A5CC3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59D4-F1B6-4D5F-A95B-0EDE0911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A407-8CD5-4145-9406-93BBBC0A5CC3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B59D4-F1B6-4D5F-A95B-0EDE091168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A407-8CD5-4145-9406-93BBBC0A5CC3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8B59D4-F1B6-4D5F-A95B-0EDE091168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81A407-8CD5-4145-9406-93BBBC0A5CC3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8B59D4-F1B6-4D5F-A95B-0EDE091168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4648200"/>
            <a:ext cx="8382000" cy="19812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800" dirty="0" smtClean="0"/>
              <a:t>	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2400" dirty="0" smtClean="0">
              <a:solidFill>
                <a:srgbClr val="000000"/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11200" b="1" dirty="0" smtClean="0"/>
              <a:t>ALL SAY that the risk of heart disease, stroke and cancer is reduced by 50% or more by consuming  9 -13 servings of fruits, vegetables and grains 			      every day.</a:t>
            </a: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438400" y="762000"/>
            <a:ext cx="4343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rPr>
              <a:t>FACT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86200"/>
            <a:ext cx="20574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057400"/>
            <a:ext cx="30003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057400"/>
            <a:ext cx="23622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810000"/>
            <a:ext cx="26622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657600"/>
            <a:ext cx="32004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2209800"/>
            <a:ext cx="2409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Whole Food vs. Vitamins!</a:t>
            </a:r>
          </a:p>
        </p:txBody>
      </p:sp>
      <p:pic>
        <p:nvPicPr>
          <p:cNvPr id="68611" name="Picture 5" descr="scan0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20000">
            <a:off x="1143000" y="1905000"/>
            <a:ext cx="3222625" cy="4572000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8612" name="Text Box 6"/>
          <p:cNvSpPr txBox="1">
            <a:spLocks noChangeArrowheads="1"/>
          </p:cNvSpPr>
          <p:nvPr/>
        </p:nvSpPr>
        <p:spPr bwMode="auto">
          <a:xfrm>
            <a:off x="5486400" y="1143000"/>
            <a:ext cx="3429000" cy="147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latin typeface="Times New Roman" pitchFamily="18" charset="0"/>
              </a:rPr>
              <a:t>The average multiple vitamin has 31 total</a:t>
            </a:r>
          </a:p>
          <a:p>
            <a:pPr algn="ctr">
              <a:lnSpc>
                <a:spcPct val="125000"/>
              </a:lnSpc>
            </a:pPr>
            <a:r>
              <a:rPr lang="en-US" sz="2400" b="1" dirty="0">
                <a:latin typeface="Times New Roman" pitchFamily="18" charset="0"/>
              </a:rPr>
              <a:t>isolated nutrients.</a:t>
            </a:r>
          </a:p>
        </p:txBody>
      </p:sp>
      <p:pic>
        <p:nvPicPr>
          <p:cNvPr id="68613" name="Picture 7"/>
          <p:cNvPicPr>
            <a:picLocks noChangeAspect="1" noChangeArrowheads="1"/>
          </p:cNvPicPr>
          <p:nvPr/>
        </p:nvPicPr>
        <p:blipFill>
          <a:blip r:embed="rId4" cstate="print"/>
          <a:srcRect b="4762"/>
          <a:stretch>
            <a:fillRect/>
          </a:stretch>
        </p:blipFill>
        <p:spPr bwMode="auto">
          <a:xfrm>
            <a:off x="5486400" y="4648200"/>
            <a:ext cx="342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8" descr="vitam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590800"/>
            <a:ext cx="345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4724400" cy="1519238"/>
          </a:xfrm>
          <a:prstGeom prst="rect">
            <a:avLst/>
          </a:prstGeom>
          <a:solidFill>
            <a:srgbClr val="FF0000"/>
          </a:solidFill>
          <a:ln w="25400" cap="sq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 apple alone has over 10,000 phytonutrients.</a:t>
            </a:r>
            <a:r>
              <a:rPr lang="en-US" sz="3200" i="1" dirty="0">
                <a:latin typeface="Book Antiqua" pitchFamily="18" charset="0"/>
              </a:rPr>
              <a:t> </a:t>
            </a:r>
          </a:p>
          <a:p>
            <a:pPr algn="ctr">
              <a:defRPr/>
            </a:pPr>
            <a:r>
              <a:rPr lang="en-US" sz="3200" i="1" dirty="0">
                <a:latin typeface="Book Antiqua" pitchFamily="18" charset="0"/>
              </a:rPr>
              <a:t>Only 400 are listed here!</a:t>
            </a:r>
          </a:p>
        </p:txBody>
      </p:sp>
      <p:pic>
        <p:nvPicPr>
          <p:cNvPr id="68616" name="Picture 15" descr="apple 30"/>
          <p:cNvPicPr>
            <a:picLocks noChangeAspect="1" noChangeArrowheads="1"/>
          </p:cNvPicPr>
          <p:nvPr/>
        </p:nvPicPr>
        <p:blipFill>
          <a:blip r:embed="rId6" cstate="print">
            <a:lum bright="-50000" contrast="38000"/>
          </a:blip>
          <a:srcRect/>
          <a:stretch>
            <a:fillRect/>
          </a:stretch>
        </p:blipFill>
        <p:spPr bwMode="auto">
          <a:xfrm rot="301734">
            <a:off x="348363" y="5303179"/>
            <a:ext cx="1081088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077200" cy="60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Which would you rather drive to the store?</a:t>
            </a:r>
            <a:endParaRPr lang="en-US" sz="3600" dirty="0"/>
          </a:p>
        </p:txBody>
      </p:sp>
      <p:pic>
        <p:nvPicPr>
          <p:cNvPr id="5" name="il_fi" descr="http://www.airportautoparts.com/images/partcollage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676400"/>
            <a:ext cx="358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images1.fanpop.com/images/image_uploads/Viper-muscle-cars-1151408_1024_76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indy\Pictures\fa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73234"/>
          </a:xfrm>
          <a:prstGeom prst="rect">
            <a:avLst/>
          </a:prstGeom>
          <a:noFill/>
        </p:spPr>
      </p:pic>
      <p:pic>
        <p:nvPicPr>
          <p:cNvPr id="3" name="Picture 2" descr="G:\Long Beach 2013\Panel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42511"/>
            <a:ext cx="9144000" cy="511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124200" y="63246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500" dirty="0">
                <a:solidFill>
                  <a:srgbClr val="F57A3D"/>
                </a:solidFill>
                <a:latin typeface="Avenir Book" pitchFamily="-84" charset="0"/>
              </a:rPr>
              <a:t>Smart and Easy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213</Words>
  <Application>Microsoft Office PowerPoint</Application>
  <PresentationFormat>On-screen Show (4:3)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ＭＳ Ｐゴシック</vt:lpstr>
      <vt:lpstr>Arial</vt:lpstr>
      <vt:lpstr>Arial Black</vt:lpstr>
      <vt:lpstr>Avenir Book</vt:lpstr>
      <vt:lpstr>Book Antiqua</vt:lpstr>
      <vt:lpstr>Calibri</vt:lpstr>
      <vt:lpstr>Constantia</vt:lpstr>
      <vt:lpstr>Times New Roman</vt:lpstr>
      <vt:lpstr>Wingdings 2</vt:lpstr>
      <vt:lpstr>Flow</vt:lpstr>
      <vt:lpstr>PowerPoint Presentation</vt:lpstr>
      <vt:lpstr>Whole Food vs. Vitamins!</vt:lpstr>
      <vt:lpstr>Which would you rather drive to the store?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Boncosky</dc:creator>
  <cp:lastModifiedBy>The TMEGs</cp:lastModifiedBy>
  <cp:revision>7</cp:revision>
  <dcterms:created xsi:type="dcterms:W3CDTF">2014-05-05T02:22:49Z</dcterms:created>
  <dcterms:modified xsi:type="dcterms:W3CDTF">2016-06-20T12:49:41Z</dcterms:modified>
</cp:coreProperties>
</file>