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DD5"/>
          </a:solidFill>
        </a:fill>
      </a:tcStyle>
    </a:wholeTbl>
    <a:band2H>
      <a:tcTxStyle b="def" i="def"/>
      <a:tcStyle>
        <a:tcBdr/>
        <a:fill>
          <a:solidFill>
            <a:srgbClr val="E7EFEB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9A7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9A78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9A7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E3ED"/>
          </a:solidFill>
        </a:fill>
      </a:tcStyle>
    </a:wholeTbl>
    <a:band2H>
      <a:tcTxStyle b="def" i="def"/>
      <a:tcStyle>
        <a:tcBdr/>
        <a:fill>
          <a:solidFill>
            <a:srgbClr val="E7F2F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6AFCE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6AFCE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6AFC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ADECB"/>
          </a:solidFill>
        </a:fill>
      </a:tcStyle>
    </a:wholeTbl>
    <a:band2H>
      <a:tcTxStyle b="def" i="def"/>
      <a:tcStyle>
        <a:tcBdr/>
        <a:fill>
          <a:solidFill>
            <a:srgbClr val="FCEF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9D1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9D1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9D1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9A7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9A7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200">
                <a:solidFill>
                  <a:srgbClr val="009900"/>
                </a:solidFill>
                <a:latin typeface="Batang"/>
                <a:ea typeface="Batang"/>
                <a:cs typeface="Batang"/>
                <a:sym typeface="Batang"/>
              </a:rPr>
              <a:t>Inspiring Healthy </a:t>
            </a:r>
            <a:br>
              <a:rPr sz="7200">
                <a:solidFill>
                  <a:srgbClr val="0099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sz="7200">
                <a:solidFill>
                  <a:srgbClr val="009900"/>
                </a:solidFill>
                <a:latin typeface="Batang"/>
                <a:ea typeface="Batang"/>
                <a:cs typeface="Batang"/>
                <a:sym typeface="Batang"/>
              </a:rPr>
              <a:t>Living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2979683" y="4192259"/>
            <a:ext cx="357352" cy="253618"/>
          </a:xfrm>
          <a:prstGeom prst="rect">
            <a:avLst/>
          </a:prstGeom>
        </p:spPr>
        <p:txBody>
          <a:bodyPr/>
          <a:lstStyle/>
          <a:p>
            <a:pPr lvl="0" defTabSz="365760">
              <a:lnSpc>
                <a:spcPct val="72000"/>
              </a:lnSpc>
              <a:spcBef>
                <a:spcPts val="400"/>
              </a:spcBef>
              <a:defRPr sz="600"/>
            </a:pPr>
          </a:p>
        </p:txBody>
      </p:sp>
      <p:pic>
        <p:nvPicPr>
          <p:cNvPr id="51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5284" y="4630463"/>
            <a:ext cx="2571751" cy="179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554" y="3825109"/>
            <a:ext cx="4714876" cy="266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779" y="1582218"/>
            <a:ext cx="5793986" cy="453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1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6662" y="1860331"/>
            <a:ext cx="6663557" cy="4997669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530772" y="360767"/>
            <a:ext cx="11387960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solidFill>
                  <a:srgbClr val="0E4D3C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E4D3C"/>
                </a:solidFill>
              </a:rPr>
              <a:t>What about vitamins?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47302" y="2367171"/>
            <a:ext cx="6541255" cy="203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4400"/>
              <a:t>There are </a:t>
            </a:r>
            <a:r>
              <a:rPr sz="4400">
                <a:solidFill>
                  <a:srgbClr val="FF9900"/>
                </a:solidFill>
              </a:rPr>
              <a:t>THOUSANDS</a:t>
            </a:r>
            <a:r>
              <a:rPr sz="4400"/>
              <a:t> of</a:t>
            </a:r>
            <a:endParaRPr sz="4400"/>
          </a:p>
          <a:p>
            <a:pPr lvl="0" algn="ctr"/>
            <a:r>
              <a:rPr sz="4400"/>
              <a:t> phytonutrients</a:t>
            </a:r>
            <a:endParaRPr sz="4400"/>
          </a:p>
          <a:p>
            <a:pPr lvl="0" algn="ctr"/>
            <a:r>
              <a:rPr sz="4400"/>
              <a:t> present in every apple!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                                      a</a:t>
            </a:r>
          </a:p>
        </p:txBody>
      </p:sp>
      <p:pic>
        <p:nvPicPr>
          <p:cNvPr id="91" name="image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1544" y="204951"/>
            <a:ext cx="6653050" cy="665304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075996" y="1638648"/>
            <a:ext cx="3087415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5C250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C250C"/>
                </a:solidFill>
              </a:rPr>
              <a:t>Over 30 published studies completed with 4 more underway!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5860372" y="138740"/>
            <a:ext cx="5544229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is clinically proven to: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838200" y="1825624"/>
            <a:ext cx="10515600" cy="45751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Deliver key antioxidants and phytonutrients that are absorbed 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   by the body (it is bioavailable)</a:t>
            </a:r>
            <a:endParaRPr sz="2800"/>
          </a:p>
          <a:p>
            <a:pPr lvl="0">
              <a:defRPr sz="1800"/>
            </a:pPr>
            <a:r>
              <a:rPr sz="2800"/>
              <a:t>Reduce oxidative stress</a:t>
            </a:r>
            <a:endParaRPr sz="2800"/>
          </a:p>
          <a:p>
            <a:pPr lvl="0">
              <a:defRPr sz="1800"/>
            </a:pPr>
            <a:r>
              <a:rPr sz="2800"/>
              <a:t>Reduce key biomarkers of systemic inflammation</a:t>
            </a:r>
            <a:endParaRPr sz="2800"/>
          </a:p>
          <a:p>
            <a:pPr lvl="0">
              <a:defRPr sz="1800"/>
            </a:pPr>
            <a:r>
              <a:rPr sz="2800"/>
              <a:t>Support a healthy immune system</a:t>
            </a:r>
            <a:endParaRPr sz="2800"/>
          </a:p>
          <a:p>
            <a:pPr lvl="0">
              <a:defRPr sz="1800"/>
            </a:pPr>
            <a:r>
              <a:rPr sz="2800"/>
              <a:t>Help protect DNA</a:t>
            </a:r>
            <a:endParaRPr sz="2800"/>
          </a:p>
          <a:p>
            <a:pPr lvl="0">
              <a:defRPr sz="1800"/>
            </a:pPr>
            <a:r>
              <a:rPr sz="2800"/>
              <a:t>Support cardiovascular wellness</a:t>
            </a:r>
            <a:endParaRPr sz="2800"/>
          </a:p>
          <a:p>
            <a:pPr lvl="0">
              <a:defRPr sz="1800"/>
            </a:pPr>
            <a:r>
              <a:rPr sz="2800"/>
              <a:t>Support healthy skin</a:t>
            </a:r>
            <a:endParaRPr sz="2800"/>
          </a:p>
          <a:p>
            <a:pPr lvl="0">
              <a:defRPr sz="1800"/>
            </a:pPr>
            <a:r>
              <a:rPr sz="2800"/>
              <a:t>Support healthy gums</a:t>
            </a:r>
          </a:p>
        </p:txBody>
      </p:sp>
      <p:pic>
        <p:nvPicPr>
          <p:cNvPr id="96" name="image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3742" y="3792535"/>
            <a:ext cx="3952876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407" y="281928"/>
            <a:ext cx="5181601" cy="147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5975131" y="364425"/>
            <a:ext cx="5956738" cy="1325563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/>
            </a:pPr>
            <a:r>
              <a:rPr sz="6600"/>
              <a:t>COMPLETE</a:t>
            </a:r>
          </a:p>
        </p:txBody>
      </p:sp>
      <p:pic>
        <p:nvPicPr>
          <p:cNvPr id="100" name="image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014" y="2014810"/>
            <a:ext cx="6789063" cy="435133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838199" y="2443654"/>
            <a:ext cx="4727030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71500" indent="-571500">
              <a:buSzPct val="100000"/>
              <a:buFont typeface="Arial"/>
              <a:buChar char="•"/>
            </a:pPr>
            <a:r>
              <a:rPr sz="3600"/>
              <a:t>13 grams of protein</a:t>
            </a:r>
            <a:endParaRPr sz="3600"/>
          </a:p>
          <a:p>
            <a:pPr lvl="0" marL="571500" indent="-571500">
              <a:buSzPct val="100000"/>
              <a:buFont typeface="Arial"/>
              <a:buChar char="•"/>
            </a:pPr>
            <a:r>
              <a:rPr sz="3600"/>
              <a:t>8 grams of fiber</a:t>
            </a:r>
            <a:endParaRPr sz="3600"/>
          </a:p>
          <a:p>
            <a:pPr lvl="0" marL="571500" indent="-571500">
              <a:buSzPct val="100000"/>
              <a:buFont typeface="Arial"/>
              <a:buChar char="•"/>
            </a:pPr>
            <a:r>
              <a:rPr sz="3600"/>
              <a:t>Low glycemic</a:t>
            </a:r>
            <a:endParaRPr sz="3600"/>
          </a:p>
          <a:p>
            <a:pPr lvl="0" marL="571500" indent="-571500">
              <a:buSzPct val="100000"/>
              <a:buFont typeface="Arial"/>
              <a:buChar char="•"/>
            </a:pPr>
            <a:r>
              <a:rPr sz="3600"/>
              <a:t>Gluten free</a:t>
            </a:r>
            <a:endParaRPr sz="3600"/>
          </a:p>
          <a:p>
            <a:pPr lvl="0" marL="571500" indent="-571500">
              <a:buSzPct val="100000"/>
              <a:buFont typeface="Arial"/>
              <a:buChar char="•"/>
            </a:pPr>
            <a:r>
              <a:rPr sz="3600"/>
              <a:t>Dairy free</a:t>
            </a:r>
            <a:endParaRPr sz="3600"/>
          </a:p>
          <a:p>
            <a:pPr lvl="0" marL="571500" indent="-571500">
              <a:buSzPct val="100000"/>
              <a:buFont typeface="Arial"/>
              <a:buChar char="•"/>
            </a:pPr>
            <a:r>
              <a:rPr sz="3600"/>
              <a:t>Vegan</a:t>
            </a:r>
            <a:endParaRPr sz="3600"/>
          </a:p>
          <a:p>
            <a:pPr lvl="0"/>
          </a:p>
          <a:p>
            <a:pPr lvl="0" marL="285750" indent="-285750">
              <a:buSzPct val="100000"/>
              <a:buFont typeface="Arial"/>
              <a:buChar char="•"/>
            </a:pPr>
          </a:p>
        </p:txBody>
      </p:sp>
      <p:pic>
        <p:nvPicPr>
          <p:cNvPr id="102" name="image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914" y="381414"/>
            <a:ext cx="5181601" cy="1470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                          a</a:t>
            </a:r>
          </a:p>
        </p:txBody>
      </p:sp>
      <p:pic>
        <p:nvPicPr>
          <p:cNvPr id="105" name="image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0921" y="165722"/>
            <a:ext cx="9491879" cy="6692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732" y="0"/>
            <a:ext cx="3258773" cy="181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2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5270" y="1863299"/>
            <a:ext cx="3440333" cy="486866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551345" y="1762708"/>
            <a:ext cx="8666869" cy="506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Costs $1.50 a day for 1 year and then it’s yours for 10-20 years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Made with food grade plastic (won’t leach chemicals into produce 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Has a double UV protected coating (will last in the sunshine)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Uses 10% of the water of a conventional garden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Includes all of the tools and supplies you need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Fewer ground pest problems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Grow a garden in 30% less time than a traditional garden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Uses no harmful fertilizers, pesticides, or herbicides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No weeding</a:t>
            </a:r>
            <a:endParaRPr sz="2400"/>
          </a:p>
          <a:p>
            <a:pPr lvl="0" marL="381000" indent="-381000">
              <a:buSzPct val="100000"/>
              <a:buFont typeface="Arial"/>
              <a:buChar char="•"/>
            </a:pPr>
            <a:r>
              <a:rPr sz="2400"/>
              <a:t>Vine ripened produce is proven more nutritious</a:t>
            </a:r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220271" y="618326"/>
            <a:ext cx="8176318" cy="106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26859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26859D"/>
                </a:solidFill>
              </a:rPr>
              <a:t>10 Reasons to start a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600">
                <a:solidFill>
                  <a:srgbClr val="FF0000"/>
                </a:solidFill>
              </a:rPr>
              <a:t>Transform 30</a:t>
            </a:r>
          </a:p>
        </p:txBody>
      </p:sp>
      <p:pic>
        <p:nvPicPr>
          <p:cNvPr id="113" name="image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9806" y="1690688"/>
            <a:ext cx="264706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890997"/>
            <a:ext cx="6434983" cy="4967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1233" y="641864"/>
            <a:ext cx="6229351" cy="500062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677104" y="3360522"/>
            <a:ext cx="267338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99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9900"/>
                </a:solidFill>
              </a:rPr>
              <a:t>Get more sleep</a:t>
            </a:r>
          </a:p>
        </p:txBody>
      </p:sp>
      <p:sp>
        <p:nvSpPr>
          <p:cNvPr id="118" name="Shape 118"/>
          <p:cNvSpPr/>
          <p:nvPr/>
        </p:nvSpPr>
        <p:spPr>
          <a:xfrm rot="16200000">
            <a:off x="-1017902" y="1552195"/>
            <a:ext cx="3400734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92D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92D050"/>
                </a:solidFill>
              </a:rPr>
              <a:t>Reduce sugar</a:t>
            </a:r>
          </a:p>
        </p:txBody>
      </p:sp>
      <p:sp>
        <p:nvSpPr>
          <p:cNvPr id="119" name="Shape 119"/>
          <p:cNvSpPr/>
          <p:nvPr/>
        </p:nvSpPr>
        <p:spPr>
          <a:xfrm rot="5400000">
            <a:off x="9780921" y="1378488"/>
            <a:ext cx="3163571" cy="90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9900"/>
                </a:solidFill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9900"/>
                </a:solidFill>
              </a:rPr>
              <a:t>Reduce caffeine</a:t>
            </a:r>
          </a:p>
        </p:txBody>
      </p:sp>
      <p:sp>
        <p:nvSpPr>
          <p:cNvPr id="120" name="Shape 120"/>
          <p:cNvSpPr/>
          <p:nvPr/>
        </p:nvSpPr>
        <p:spPr>
          <a:xfrm>
            <a:off x="500878" y="5827155"/>
            <a:ext cx="655584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92D050"/>
                </a:solidFill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2D050"/>
                </a:solidFill>
              </a:rPr>
              <a:t>Eat more green food</a:t>
            </a:r>
          </a:p>
        </p:txBody>
      </p:sp>
      <p:sp>
        <p:nvSpPr>
          <p:cNvPr id="121" name="Shape 121"/>
          <p:cNvSpPr/>
          <p:nvPr/>
        </p:nvSpPr>
        <p:spPr>
          <a:xfrm>
            <a:off x="8295193" y="747221"/>
            <a:ext cx="208871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2D050"/>
                </a:solidFill>
              </a:rPr>
              <a:t>Move more</a:t>
            </a:r>
          </a:p>
        </p:txBody>
      </p:sp>
      <p:sp>
        <p:nvSpPr>
          <p:cNvPr id="122" name="Shape 122"/>
          <p:cNvSpPr/>
          <p:nvPr/>
        </p:nvSpPr>
        <p:spPr>
          <a:xfrm>
            <a:off x="9065138" y="1999626"/>
            <a:ext cx="2000807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320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Cut out </a:t>
            </a:r>
            <a:endParaRPr sz="3200">
              <a:solidFill>
                <a:srgbClr val="92D05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/>
            <a:r>
              <a:rPr sz="320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food dye</a:t>
            </a:r>
          </a:p>
        </p:txBody>
      </p:sp>
      <p:sp>
        <p:nvSpPr>
          <p:cNvPr id="123" name="Shape 123"/>
          <p:cNvSpPr/>
          <p:nvPr/>
        </p:nvSpPr>
        <p:spPr>
          <a:xfrm>
            <a:off x="2409068" y="1615782"/>
            <a:ext cx="117135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>
                <a:solidFill>
                  <a:srgbClr val="92D050"/>
                </a:solidFill>
                <a:latin typeface="Showcard Gothic"/>
                <a:ea typeface="Showcard Gothic"/>
                <a:cs typeface="Showcard Gothic"/>
                <a:sym typeface="Showcard Gothic"/>
              </a:rPr>
              <a:t>Eliminate </a:t>
            </a:r>
            <a:endParaRPr>
              <a:solidFill>
                <a:srgbClr val="92D050"/>
              </a:solidFill>
              <a:latin typeface="Showcard Gothic"/>
              <a:ea typeface="Showcard Gothic"/>
              <a:cs typeface="Showcard Gothic"/>
              <a:sym typeface="Showcard Gothic"/>
            </a:endParaRPr>
          </a:p>
          <a:p>
            <a:pPr lvl="0" algn="ctr"/>
            <a:r>
              <a:rPr>
                <a:solidFill>
                  <a:srgbClr val="92D050"/>
                </a:solidFill>
                <a:latin typeface="Showcard Gothic"/>
                <a:ea typeface="Showcard Gothic"/>
                <a:cs typeface="Showcard Gothic"/>
                <a:sym typeface="Showcard Gothic"/>
              </a:rPr>
              <a:t>artificial </a:t>
            </a:r>
            <a:endParaRPr>
              <a:solidFill>
                <a:srgbClr val="92D050"/>
              </a:solidFill>
              <a:latin typeface="Showcard Gothic"/>
              <a:ea typeface="Showcard Gothic"/>
              <a:cs typeface="Showcard Gothic"/>
              <a:sym typeface="Showcard Gothic"/>
            </a:endParaRPr>
          </a:p>
          <a:p>
            <a:pPr lvl="0" algn="ctr"/>
            <a:r>
              <a:rPr>
                <a:solidFill>
                  <a:srgbClr val="92D050"/>
                </a:solidFill>
                <a:latin typeface="Showcard Gothic"/>
                <a:ea typeface="Showcard Gothic"/>
                <a:cs typeface="Showcard Gothic"/>
                <a:sym typeface="Showcard Gothic"/>
              </a:rPr>
              <a:t>sweetener</a:t>
            </a:r>
          </a:p>
        </p:txBody>
      </p:sp>
      <p:sp>
        <p:nvSpPr>
          <p:cNvPr id="124" name="Shape 124"/>
          <p:cNvSpPr/>
          <p:nvPr/>
        </p:nvSpPr>
        <p:spPr>
          <a:xfrm>
            <a:off x="8674129" y="4743045"/>
            <a:ext cx="2782824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3600">
                <a:solidFill>
                  <a:srgbClr val="92D050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Follow the 5 </a:t>
            </a:r>
            <a:endParaRPr sz="3600">
              <a:solidFill>
                <a:srgbClr val="92D050"/>
              </a:solidFill>
              <a:latin typeface="Baskerville Old Face"/>
              <a:ea typeface="Baskerville Old Face"/>
              <a:cs typeface="Baskerville Old Face"/>
              <a:sym typeface="Baskerville Old Face"/>
            </a:endParaRPr>
          </a:p>
          <a:p>
            <a:pPr lvl="0" algn="ctr"/>
            <a:r>
              <a:rPr sz="3600">
                <a:solidFill>
                  <a:srgbClr val="92D050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ingredient rule</a:t>
            </a:r>
          </a:p>
        </p:txBody>
      </p:sp>
      <p:sp>
        <p:nvSpPr>
          <p:cNvPr id="125" name="Shape 125"/>
          <p:cNvSpPr/>
          <p:nvPr/>
        </p:nvSpPr>
        <p:spPr>
          <a:xfrm>
            <a:off x="2120394" y="388251"/>
            <a:ext cx="242556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9900"/>
                </a:solidFill>
                <a:latin typeface="Agent Orange"/>
                <a:ea typeface="Agent Orange"/>
                <a:cs typeface="Agent Orange"/>
                <a:sym typeface="Agent Orang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9900"/>
                </a:solidFill>
              </a:rPr>
              <a:t>Cut out fake food</a:t>
            </a:r>
          </a:p>
        </p:txBody>
      </p:sp>
      <p:sp>
        <p:nvSpPr>
          <p:cNvPr id="126" name="Shape 126"/>
          <p:cNvSpPr/>
          <p:nvPr/>
        </p:nvSpPr>
        <p:spPr>
          <a:xfrm>
            <a:off x="1174463" y="3883742"/>
            <a:ext cx="1891865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2800">
                <a:solidFill>
                  <a:srgbClr val="FF9900"/>
                </a:solidFill>
                <a:latin typeface="Rockwell"/>
                <a:ea typeface="Rockwell"/>
                <a:cs typeface="Rockwell"/>
                <a:sym typeface="Rockwell"/>
              </a:rPr>
              <a:t>Stop eating </a:t>
            </a:r>
            <a:endParaRPr sz="2800">
              <a:solidFill>
                <a:srgbClr val="FF99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lvl="0" algn="ctr"/>
            <a:r>
              <a:rPr sz="2800">
                <a:solidFill>
                  <a:srgbClr val="FF9900"/>
                </a:solidFill>
                <a:latin typeface="Rockwell"/>
                <a:ea typeface="Rockwell"/>
                <a:cs typeface="Rockwell"/>
                <a:sym typeface="Rockwell"/>
              </a:rPr>
              <a:t>fast food</a:t>
            </a:r>
          </a:p>
        </p:txBody>
      </p:sp>
      <p:sp>
        <p:nvSpPr>
          <p:cNvPr id="127" name="Shape 127"/>
          <p:cNvSpPr/>
          <p:nvPr/>
        </p:nvSpPr>
        <p:spPr>
          <a:xfrm>
            <a:off x="9352533" y="6200349"/>
            <a:ext cx="242526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9900"/>
                </a:solidFill>
              </a:rPr>
              <a:t>Take the stairs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3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6903018" y="1133220"/>
            <a:ext cx="5147462" cy="4591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>
                <a:latin typeface="Freestyle Script"/>
                <a:ea typeface="Freestyle Script"/>
                <a:cs typeface="Freestyle Script"/>
                <a:sym typeface="Freestyle Script"/>
              </a:rPr>
              <a:t>Everyday is another chance </a:t>
            </a:r>
            <a:endParaRPr sz="4400">
              <a:latin typeface="Freestyle Script"/>
              <a:ea typeface="Freestyle Script"/>
              <a:cs typeface="Freestyle Script"/>
              <a:sym typeface="Freestyle Script"/>
            </a:endParaRPr>
          </a:p>
          <a:p>
            <a:pPr lvl="0" algn="ctr"/>
            <a:r>
              <a:rPr sz="4400">
                <a:latin typeface="Freestyle Script"/>
                <a:ea typeface="Freestyle Script"/>
                <a:cs typeface="Freestyle Script"/>
                <a:sym typeface="Freestyle Script"/>
              </a:rPr>
              <a:t>to change your life.</a:t>
            </a:r>
            <a:endParaRPr sz="4400">
              <a:latin typeface="Freestyle Script"/>
              <a:ea typeface="Freestyle Script"/>
              <a:cs typeface="Freestyle Script"/>
              <a:sym typeface="Freestyle Script"/>
            </a:endParaRPr>
          </a:p>
          <a:p>
            <a:pPr lvl="0" algn="ctr"/>
            <a:r>
              <a:rPr sz="4400">
                <a:latin typeface="Freestyle Script"/>
                <a:ea typeface="Freestyle Script"/>
                <a:cs typeface="Freestyle Script"/>
                <a:sym typeface="Freestyle Script"/>
              </a:rPr>
              <a:t> I hope you were inspired!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323" y="0"/>
            <a:ext cx="11020098" cy="6479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FF0000"/>
                </a:solidFill>
              </a:rPr>
              <a:t>Food Dye</a:t>
            </a:r>
          </a:p>
        </p:txBody>
      </p:sp>
      <p:pic>
        <p:nvPicPr>
          <p:cNvPr id="60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365125"/>
            <a:ext cx="5477539" cy="6276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/>
            </a:pPr>
            <a:r>
              <a:rPr sz="5400"/>
              <a:t>Fake food!</a:t>
            </a:r>
          </a:p>
        </p:txBody>
      </p:sp>
      <p:pic>
        <p:nvPicPr>
          <p:cNvPr id="63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72" y="1976739"/>
            <a:ext cx="4990214" cy="1743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1826" y="214062"/>
            <a:ext cx="4902975" cy="2526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2339" y="3350633"/>
            <a:ext cx="3270246" cy="333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9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07537" y="2810984"/>
            <a:ext cx="6344746" cy="207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10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3312" y="4953000"/>
            <a:ext cx="2409826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11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09744" y="4882939"/>
            <a:ext cx="2023570" cy="202357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223559" y="1403992"/>
            <a:ext cx="508780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Try the 5 ingredient rule!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2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214" y="-2"/>
            <a:ext cx="10767849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732" y="0"/>
            <a:ext cx="97758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863" y="250825"/>
            <a:ext cx="5672138" cy="6607175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838199" y="2758964"/>
            <a:ext cx="4285595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C000"/>
                </a:solidFill>
              </a:rPr>
              <a:t>What is your biggest challenge in getting your family to eat fruits and vegetables?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333703" y="-247569"/>
            <a:ext cx="4868918" cy="1325563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 lvl="0">
              <a:defRPr sz="1800"/>
            </a:pPr>
            <a:r>
              <a:rPr sz="4356"/>
              <a:t>Bridge the gap with </a:t>
            </a:r>
          </a:p>
        </p:txBody>
      </p:sp>
      <p:pic>
        <p:nvPicPr>
          <p:cNvPr id="80" name="image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7007" y="1077993"/>
            <a:ext cx="9784517" cy="578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729" y="126198"/>
            <a:ext cx="3397470" cy="964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9A78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1D9A78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9A78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1D9A78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