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ADCE8-A896-456B-BC28-1066BB0504FD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41D9D-EA5D-4D82-9DE4-CE580A96B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55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1A547F-FDF5-4104-893B-FF503A783E3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50FF69-9EDD-4890-B039-F45E36121CE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460061-8435-4D5B-9969-673F1D3FFF2C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4343400"/>
            <a:ext cx="57150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1600" smtClean="0"/>
              <a:t>To illustrate this point, here are graphs of two vegetables, collards and corn that compare the nutrient content of produce grown in 1963 to produce grown in 2000.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C6F5-ED79-463F-BB26-59E951CA348B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5EEE-7988-4055-8783-5727D01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11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C6F5-ED79-463F-BB26-59E951CA348B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5EEE-7988-4055-8783-5727D01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5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C6F5-ED79-463F-BB26-59E951CA348B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5EEE-7988-4055-8783-5727D01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43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C6F5-ED79-463F-BB26-59E951CA348B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5EEE-7988-4055-8783-5727D01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47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C6F5-ED79-463F-BB26-59E951CA348B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5EEE-7988-4055-8783-5727D01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87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C6F5-ED79-463F-BB26-59E951CA348B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5EEE-7988-4055-8783-5727D01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7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C6F5-ED79-463F-BB26-59E951CA348B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5EEE-7988-4055-8783-5727D01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614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C6F5-ED79-463F-BB26-59E951CA348B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5EEE-7988-4055-8783-5727D01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53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C6F5-ED79-463F-BB26-59E951CA348B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5EEE-7988-4055-8783-5727D01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8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C6F5-ED79-463F-BB26-59E951CA348B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5EEE-7988-4055-8783-5727D01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12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C6F5-ED79-463F-BB26-59E951CA348B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05EEE-7988-4055-8783-5727D01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91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AC6F5-ED79-463F-BB26-59E951CA348B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05EEE-7988-4055-8783-5727D01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26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 descr="OTG10-2010_Page_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5303838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04800" y="4038600"/>
            <a:ext cx="2057400" cy="990600"/>
          </a:xfrm>
          <a:prstGeom prst="wedgeRoundRectCallout">
            <a:avLst>
              <a:gd name="adj1" fmla="val 81148"/>
              <a:gd name="adj2" fmla="val 9660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As of </a:t>
            </a:r>
            <a:r>
              <a:rPr lang="en-US" b="1">
                <a:solidFill>
                  <a:srgbClr val="FFFFFF"/>
                </a:solidFill>
              </a:rPr>
              <a:t>1/1/05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/>
              <a:t>the </a:t>
            </a:r>
            <a:r>
              <a:rPr lang="en-US" sz="1600" b="1"/>
              <a:t>recommendation</a:t>
            </a:r>
            <a:r>
              <a:rPr lang="en-US" sz="1600"/>
              <a:t> </a:t>
            </a:r>
            <a:r>
              <a:rPr lang="en-US"/>
              <a:t>is </a:t>
            </a:r>
            <a:r>
              <a:rPr lang="en-US" b="1">
                <a:solidFill>
                  <a:srgbClr val="FFFFFF"/>
                </a:solidFill>
              </a:rPr>
              <a:t>9-13</a:t>
            </a:r>
            <a:r>
              <a:rPr lang="en-US">
                <a:solidFill>
                  <a:srgbClr val="FFFFFF"/>
                </a:solidFill>
              </a:rPr>
              <a:t> </a:t>
            </a:r>
            <a:r>
              <a:rPr lang="en-US"/>
              <a:t>servings!</a:t>
            </a: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858000" y="2743200"/>
            <a:ext cx="2057400" cy="1524000"/>
          </a:xfrm>
          <a:prstGeom prst="wedgeRectCallout">
            <a:avLst>
              <a:gd name="adj1" fmla="val -77542"/>
              <a:gd name="adj2" fmla="val 147523"/>
            </a:avLst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rgbClr val="CC0000"/>
                </a:solidFill>
              </a:rPr>
              <a:t>Did you know?:</a:t>
            </a:r>
          </a:p>
          <a:p>
            <a:pPr algn="ctr"/>
            <a:r>
              <a:rPr lang="en-US" b="1">
                <a:solidFill>
                  <a:srgbClr val="FFFF00"/>
                </a:solidFill>
              </a:rPr>
              <a:t>Tomato:  1 ~ 4</a:t>
            </a:r>
          </a:p>
          <a:p>
            <a:pPr algn="ctr"/>
            <a:r>
              <a:rPr lang="en-US" b="1">
                <a:solidFill>
                  <a:srgbClr val="FFFF00"/>
                </a:solidFill>
              </a:rPr>
              <a:t>Carrot:  1 ~ 7</a:t>
            </a:r>
          </a:p>
          <a:p>
            <a:pPr algn="ctr"/>
            <a:r>
              <a:rPr lang="en-US" b="1">
                <a:solidFill>
                  <a:srgbClr val="FFFF00"/>
                </a:solidFill>
              </a:rPr>
              <a:t>Broccoli  1 ~ 9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1953 ~ 2008</a:t>
            </a:r>
          </a:p>
          <a:p>
            <a:endParaRPr lang="en-US" b="1">
              <a:solidFill>
                <a:schemeClr val="bg1"/>
              </a:solidFill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1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0964" name="Picture 3" descr="JP+ Products 0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400"/>
            <a:ext cx="84582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038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001000" cy="1066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/>
              <a:t>Change in nutrient content of Collards and Corn 1963 - 2000</a:t>
            </a:r>
          </a:p>
        </p:txBody>
      </p:sp>
      <p:pic>
        <p:nvPicPr>
          <p:cNvPr id="39939" name="Picture 3" descr="mar2001_vegetables_0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676400"/>
            <a:ext cx="4670425" cy="3767138"/>
          </a:xfrm>
        </p:spPr>
      </p:pic>
      <p:pic>
        <p:nvPicPr>
          <p:cNvPr id="39940" name="Picture 4" descr="mar2001_vegetables_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575" y="2743200"/>
            <a:ext cx="4670425" cy="376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04800" y="5486400"/>
            <a:ext cx="3975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chemeClr val="tx2"/>
                </a:solidFill>
                <a:latin typeface="Tahoma" pitchFamily="34" charset="0"/>
              </a:rPr>
              <a:t>Source: USDA Nutrient Databases</a:t>
            </a:r>
          </a:p>
        </p:txBody>
      </p:sp>
    </p:spTree>
    <p:extLst>
      <p:ext uri="{BB962C8B-B14F-4D97-AF65-F5344CB8AC3E}">
        <p14:creationId xmlns:p14="http://schemas.microsoft.com/office/powerpoint/2010/main" val="424004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80</Words>
  <Application>Microsoft Office PowerPoint</Application>
  <PresentationFormat>On-screen Show (4:3)</PresentationFormat>
  <Paragraphs>12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Change in nutrient content of Collards and Corn 1963 - 2000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Lynne's Health PC</dc:creator>
  <cp:lastModifiedBy>Lynne's Health PC</cp:lastModifiedBy>
  <cp:revision>1</cp:revision>
  <dcterms:created xsi:type="dcterms:W3CDTF">2013-08-22T04:23:06Z</dcterms:created>
  <dcterms:modified xsi:type="dcterms:W3CDTF">2013-08-22T04:24:25Z</dcterms:modified>
</cp:coreProperties>
</file>