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ADCE8-A896-456B-BC28-1066BB0504FD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41D9D-EA5D-4D82-9DE4-CE580A96B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5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A547F-FDF5-4104-893B-FF503A783E3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50FF69-9EDD-4890-B039-F45E36121CE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460061-8435-4D5B-9969-673F1D3FFF2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4343400"/>
            <a:ext cx="5715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smtClean="0"/>
              <a:t>To illustrate this point, here are graphs of two vegetables, collards and corn that compare the nutrient content of produce grown in 1963 to produce grown in 2000.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1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5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4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4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8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1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5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8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1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C6F5-ED79-463F-BB26-59E951CA34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5EEE-7988-4055-8783-5727D01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OTG10-2010_Page_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5303838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04800" y="4038600"/>
            <a:ext cx="2057400" cy="990600"/>
          </a:xfrm>
          <a:prstGeom prst="wedgeRoundRectCallout">
            <a:avLst>
              <a:gd name="adj1" fmla="val 81148"/>
              <a:gd name="adj2" fmla="val 966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As of </a:t>
            </a:r>
            <a:r>
              <a:rPr lang="en-US" b="1">
                <a:solidFill>
                  <a:srgbClr val="FFFFFF"/>
                </a:solidFill>
              </a:rPr>
              <a:t>1/1/05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the </a:t>
            </a:r>
            <a:r>
              <a:rPr lang="en-US" sz="1600" b="1"/>
              <a:t>recommendation</a:t>
            </a:r>
            <a:r>
              <a:rPr lang="en-US" sz="1600"/>
              <a:t> </a:t>
            </a:r>
            <a:r>
              <a:rPr lang="en-US"/>
              <a:t>is </a:t>
            </a:r>
            <a:r>
              <a:rPr lang="en-US" b="1">
                <a:solidFill>
                  <a:srgbClr val="FFFFFF"/>
                </a:solidFill>
              </a:rPr>
              <a:t>9-13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/>
              <a:t>servings!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858000" y="2743200"/>
            <a:ext cx="2057400" cy="1524000"/>
          </a:xfrm>
          <a:prstGeom prst="wedgeRectCallout">
            <a:avLst>
              <a:gd name="adj1" fmla="val -77542"/>
              <a:gd name="adj2" fmla="val 147523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CC0000"/>
                </a:solidFill>
              </a:rPr>
              <a:t>Did you know?: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Tomato:  1 ~ 4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Carrot:  1 ~ 7</a:t>
            </a:r>
          </a:p>
          <a:p>
            <a:pPr algn="ctr"/>
            <a:r>
              <a:rPr lang="en-US" b="1">
                <a:solidFill>
                  <a:srgbClr val="FFFF00"/>
                </a:solidFill>
              </a:rPr>
              <a:t>Broccoli  1 ~ 9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1953 ~ 2008</a:t>
            </a:r>
          </a:p>
          <a:p>
            <a:endParaRPr lang="en-US" b="1">
              <a:solidFill>
                <a:schemeClr val="bg1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64" name="Picture 3" descr="JP+ Products 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458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03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Change in nutrient content of Collards and Corn 1963 - 2000</a:t>
            </a:r>
          </a:p>
        </p:txBody>
      </p:sp>
      <p:pic>
        <p:nvPicPr>
          <p:cNvPr id="39939" name="Picture 3" descr="mar2001_vegetables_0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76400"/>
            <a:ext cx="4670425" cy="3767138"/>
          </a:xfrm>
        </p:spPr>
      </p:pic>
      <p:pic>
        <p:nvPicPr>
          <p:cNvPr id="39940" name="Picture 4" descr="mar2001_vegetables_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2743200"/>
            <a:ext cx="467042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04800" y="5486400"/>
            <a:ext cx="3975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chemeClr val="tx2"/>
                </a:solidFill>
                <a:latin typeface="Tahoma" pitchFamily="34" charset="0"/>
              </a:rPr>
              <a:t>Source: USDA Nutrient Databases</a:t>
            </a:r>
          </a:p>
        </p:txBody>
      </p:sp>
    </p:spTree>
    <p:extLst>
      <p:ext uri="{BB962C8B-B14F-4D97-AF65-F5344CB8AC3E}">
        <p14:creationId xmlns:p14="http://schemas.microsoft.com/office/powerpoint/2010/main" val="424004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Change in nutrient content of Collards and Corn 1963 - 2000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Lynne's Health PC</dc:creator>
  <cp:lastModifiedBy>Lynne's Health PC</cp:lastModifiedBy>
  <cp:revision>1</cp:revision>
  <dcterms:created xsi:type="dcterms:W3CDTF">2013-08-22T04:23:06Z</dcterms:created>
  <dcterms:modified xsi:type="dcterms:W3CDTF">2013-08-22T04:24:25Z</dcterms:modified>
</cp:coreProperties>
</file>